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57" r:id="rId4"/>
    <p:sldId id="260" r:id="rId5"/>
    <p:sldId id="259" r:id="rId6"/>
    <p:sldId id="261" r:id="rId7"/>
    <p:sldId id="268" r:id="rId8"/>
    <p:sldId id="263" r:id="rId9"/>
    <p:sldId id="262" r:id="rId10"/>
    <p:sldId id="266" r:id="rId11"/>
    <p:sldId id="267" r:id="rId12"/>
    <p:sldId id="264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50B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69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E5054-D8B6-44B9-BDA4-9649CA85B035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A341D-D488-41E6-B452-BE50D21B9F5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341D-D488-41E6-B452-BE50D21B9F52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341D-D488-41E6-B452-BE50D21B9F52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341D-D488-41E6-B452-BE50D21B9F5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341D-D488-41E6-B452-BE50D21B9F52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6C00D-7ADF-49CC-ACDF-B6A2F36B94C0}" type="datetimeFigureOut">
              <a:rPr lang="en-GB" smtClean="0"/>
              <a:pPr/>
              <a:t>24/06/2023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95D4-49D2-44E9-A859-ECFF5880C3A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51771"/>
          </a:xfrm>
        </p:spPr>
        <p:txBody>
          <a:bodyPr>
            <a:noAutofit/>
          </a:bodyPr>
          <a:lstStyle/>
          <a:p>
            <a:r>
              <a:rPr lang="en-GB" sz="7200" b="1" dirty="0" smtClean="0"/>
              <a:t>What do you know about the Low Countries?</a:t>
            </a:r>
            <a:endParaRPr lang="en-GB" sz="72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3714" t="9546" r="11246" b="10904"/>
          <a:stretch>
            <a:fillRect/>
          </a:stretch>
        </p:blipFill>
        <p:spPr bwMode="auto">
          <a:xfrm>
            <a:off x="6084168" y="3541403"/>
            <a:ext cx="2592288" cy="316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en-GB" b="1" dirty="0" smtClean="0"/>
              <a:t>Wander round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902696" cy="43819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600" b="1" dirty="0" smtClean="0"/>
              <a:t>Museums</a:t>
            </a:r>
          </a:p>
          <a:p>
            <a:pPr>
              <a:buNone/>
            </a:pPr>
            <a:r>
              <a:rPr lang="en-GB" sz="2600" b="1" dirty="0" smtClean="0"/>
              <a:t>Place names</a:t>
            </a:r>
          </a:p>
          <a:p>
            <a:pPr>
              <a:buNone/>
            </a:pPr>
            <a:r>
              <a:rPr lang="en-GB" sz="2600" b="1" dirty="0" smtClean="0"/>
              <a:t>Architecture (gable ends)</a:t>
            </a:r>
          </a:p>
          <a:p>
            <a:pPr>
              <a:buNone/>
            </a:pPr>
            <a:r>
              <a:rPr lang="en-GB" sz="2600" b="1" u="sng" dirty="0" smtClean="0"/>
              <a:t>Words</a:t>
            </a:r>
            <a:r>
              <a:rPr lang="en-GB" sz="2600" b="1" dirty="0" smtClean="0"/>
              <a:t>:</a:t>
            </a:r>
          </a:p>
          <a:p>
            <a:pPr marL="180975" indent="0">
              <a:buNone/>
            </a:pPr>
            <a:r>
              <a:rPr lang="en-GB" sz="2600" b="1" dirty="0" smtClean="0"/>
              <a:t>buoy, cruise, brandy, easel, sketch, offal, slurp, </a:t>
            </a:r>
            <a:r>
              <a:rPr lang="en-GB" sz="2600" b="1" dirty="0" err="1" smtClean="0"/>
              <a:t>foisty</a:t>
            </a:r>
            <a:r>
              <a:rPr lang="en-GB" sz="2600" b="1" dirty="0" smtClean="0"/>
              <a:t>, </a:t>
            </a:r>
            <a:r>
              <a:rPr lang="en-GB" sz="2600" b="1" dirty="0" err="1" smtClean="0"/>
              <a:t>fye</a:t>
            </a:r>
            <a:r>
              <a:rPr lang="en-GB" sz="2600" b="1" dirty="0" smtClean="0"/>
              <a:t>,   Norwich’s “plains” = </a:t>
            </a:r>
            <a:r>
              <a:rPr lang="en-GB" sz="2600" b="1" i="1" dirty="0" err="1" smtClean="0"/>
              <a:t>pleins</a:t>
            </a:r>
            <a:r>
              <a:rPr lang="en-GB" sz="2600" b="1" dirty="0" smtClean="0"/>
              <a:t> </a:t>
            </a:r>
          </a:p>
          <a:p>
            <a:pPr>
              <a:buNone/>
            </a:pPr>
            <a:r>
              <a:rPr lang="en-GB" sz="2600" b="1" dirty="0" smtClean="0"/>
              <a:t>Wind turbines on the marshes</a:t>
            </a:r>
          </a:p>
          <a:p>
            <a:pPr>
              <a:buNone/>
            </a:pPr>
            <a:r>
              <a:rPr lang="en-GB" sz="2600" b="1" dirty="0" smtClean="0"/>
              <a:t>Boats visiting East Coast harbours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052736"/>
            <a:ext cx="2033340" cy="203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27490" r="28525"/>
          <a:stretch>
            <a:fillRect/>
          </a:stretch>
        </p:blipFill>
        <p:spPr bwMode="auto">
          <a:xfrm>
            <a:off x="5652120" y="1196752"/>
            <a:ext cx="1440160" cy="217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13424" r="12351"/>
          <a:stretch>
            <a:fillRect/>
          </a:stretch>
        </p:blipFill>
        <p:spPr bwMode="auto">
          <a:xfrm>
            <a:off x="6876256" y="1196752"/>
            <a:ext cx="20882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7560" r="9281" b="37001"/>
          <a:stretch>
            <a:fillRect/>
          </a:stretch>
        </p:blipFill>
        <p:spPr bwMode="auto">
          <a:xfrm>
            <a:off x="4716016" y="3068960"/>
            <a:ext cx="237626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708920"/>
            <a:ext cx="1296144" cy="194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077072"/>
            <a:ext cx="2232248" cy="136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AutoShape 11" descr="C:\Users\User\OneDrive\Desktop\hallplaing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7" name="AutoShape 13" descr="C:\Users\User\OneDrive\Desktop\hallplaing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9" name="AutoShape 15" descr="C:\Users\User\OneDrive\Desktop\hallplaing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653136"/>
            <a:ext cx="2425535" cy="181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Benelux celebs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8219256" cy="4713387"/>
          </a:xfrm>
        </p:spPr>
        <p:txBody>
          <a:bodyPr/>
          <a:lstStyle/>
          <a:p>
            <a:pPr>
              <a:buNone/>
            </a:pPr>
            <a:r>
              <a:rPr lang="en-GB" b="1" dirty="0" smtClean="0"/>
              <a:t>       </a:t>
            </a:r>
            <a:r>
              <a:rPr lang="en-GB" sz="2400" b="1" dirty="0" smtClean="0"/>
              <a:t>Mata </a:t>
            </a:r>
            <a:r>
              <a:rPr lang="en-GB" sz="2400" b="1" dirty="0" err="1" smtClean="0"/>
              <a:t>Hari</a:t>
            </a:r>
            <a:r>
              <a:rPr lang="en-GB" sz="2400" b="1" dirty="0" smtClean="0"/>
              <a:t>                Eduard J Steichen	 </a:t>
            </a:r>
            <a:r>
              <a:rPr lang="en-GB" sz="2400" b="1" dirty="0" err="1" smtClean="0"/>
              <a:t>Django</a:t>
            </a:r>
            <a:r>
              <a:rPr lang="en-GB" sz="2400" b="1" dirty="0" smtClean="0"/>
              <a:t> Reinhardt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2132856"/>
            <a:ext cx="24482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t="14175" r="13758" b="15599"/>
          <a:stretch>
            <a:fillRect/>
          </a:stretch>
        </p:blipFill>
        <p:spPr bwMode="auto">
          <a:xfrm>
            <a:off x="3419872" y="2132856"/>
            <a:ext cx="230613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861048"/>
            <a:ext cx="22764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132856"/>
            <a:ext cx="2304256" cy="284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en-GB" b="1" dirty="0" smtClean="0"/>
              <a:t>And now for some fun</a:t>
            </a:r>
            <a:endParaRPr lang="en-GB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714" t="9546" r="11246" b="10904"/>
          <a:stretch>
            <a:fillRect/>
          </a:stretch>
        </p:blipFill>
        <p:spPr bwMode="auto">
          <a:xfrm>
            <a:off x="323528" y="1700808"/>
            <a:ext cx="336565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96752"/>
            <a:ext cx="29337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852936"/>
            <a:ext cx="295747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User\OneDrive\Desktop\Poiro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7789" y="3933056"/>
            <a:ext cx="1976211" cy="2696705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 l="7805" t="2765" r="11998" b="17064"/>
          <a:stretch>
            <a:fillRect/>
          </a:stretch>
        </p:blipFill>
        <p:spPr bwMode="auto">
          <a:xfrm>
            <a:off x="3779911" y="4605124"/>
            <a:ext cx="2952329" cy="196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4122"/>
          </a:xfrm>
        </p:spPr>
        <p:txBody>
          <a:bodyPr/>
          <a:lstStyle/>
          <a:p>
            <a:r>
              <a:rPr lang="en-GB" b="1" dirty="0" smtClean="0"/>
              <a:t>The answers</a:t>
            </a:r>
            <a:endParaRPr lang="en-GB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844824"/>
            <a:ext cx="2880585" cy="216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r="32115"/>
          <a:stretch>
            <a:fillRect/>
          </a:stretch>
        </p:blipFill>
        <p:spPr bwMode="auto">
          <a:xfrm>
            <a:off x="3851920" y="980728"/>
            <a:ext cx="1584176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15709" t="7092" r="23491"/>
          <a:stretch>
            <a:fillRect/>
          </a:stretch>
        </p:blipFill>
        <p:spPr bwMode="auto">
          <a:xfrm>
            <a:off x="5076056" y="2060848"/>
            <a:ext cx="2232248" cy="236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3059" t="16440" r="7936" b="18206"/>
          <a:stretch>
            <a:fillRect/>
          </a:stretch>
        </p:blipFill>
        <p:spPr bwMode="auto">
          <a:xfrm>
            <a:off x="6372200" y="692696"/>
            <a:ext cx="26642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4708" y="2636912"/>
            <a:ext cx="2759292" cy="183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l="8802" r="18119"/>
          <a:stretch>
            <a:fillRect/>
          </a:stretch>
        </p:blipFill>
        <p:spPr bwMode="auto">
          <a:xfrm>
            <a:off x="0" y="3573016"/>
            <a:ext cx="244319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 l="33550" t="15344" r="32900"/>
          <a:stretch>
            <a:fillRect/>
          </a:stretch>
        </p:blipFill>
        <p:spPr bwMode="auto">
          <a:xfrm>
            <a:off x="1763688" y="3933056"/>
            <a:ext cx="165618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 l="9802"/>
          <a:stretch>
            <a:fillRect/>
          </a:stretch>
        </p:blipFill>
        <p:spPr bwMode="auto">
          <a:xfrm>
            <a:off x="3419872" y="3717032"/>
            <a:ext cx="2736304" cy="23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6096" y="5093317"/>
            <a:ext cx="2136651" cy="176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176" y="400506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b="1" dirty="0" smtClean="0"/>
              <a:t>The final answer...?</a:t>
            </a:r>
            <a:endParaRPr lang="en-GB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18"/>
          <a:stretch>
            <a:fillRect/>
          </a:stretch>
        </p:blipFill>
        <p:spPr bwMode="auto">
          <a:xfrm>
            <a:off x="0" y="1412776"/>
            <a:ext cx="362260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494" r="23027"/>
          <a:stretch>
            <a:fillRect/>
          </a:stretch>
        </p:blipFill>
        <p:spPr bwMode="auto">
          <a:xfrm>
            <a:off x="3492477" y="1268760"/>
            <a:ext cx="215964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6800" r="16001"/>
          <a:stretch>
            <a:fillRect/>
          </a:stretch>
        </p:blipFill>
        <p:spPr bwMode="auto">
          <a:xfrm>
            <a:off x="5220072" y="1124744"/>
            <a:ext cx="179038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3760" y="1340768"/>
            <a:ext cx="2160240" cy="28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30273" r="31307" b="14767"/>
          <a:stretch>
            <a:fillRect/>
          </a:stretch>
        </p:blipFill>
        <p:spPr bwMode="auto">
          <a:xfrm>
            <a:off x="251520" y="3645024"/>
            <a:ext cx="17281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25587" r="38984"/>
          <a:stretch>
            <a:fillRect/>
          </a:stretch>
        </p:blipFill>
        <p:spPr bwMode="auto">
          <a:xfrm>
            <a:off x="1835696" y="3573016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573016"/>
            <a:ext cx="4608512" cy="311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GB" b="1" dirty="0" smtClean="0"/>
              <a:t>Other cultural “highlights”?</a:t>
            </a:r>
            <a:endParaRPr lang="en-GB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14946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124744"/>
            <a:ext cx="3925250" cy="294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335447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356992"/>
            <a:ext cx="3051715" cy="190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060848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3933056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4797524"/>
            <a:ext cx="3096344" cy="206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Thank you!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GB" sz="4800" b="1" dirty="0" smtClean="0">
                <a:solidFill>
                  <a:srgbClr val="FF0000"/>
                </a:solidFill>
              </a:rPr>
              <a:t>Dank u</a:t>
            </a:r>
          </a:p>
          <a:p>
            <a:pPr algn="ctr">
              <a:buNone/>
            </a:pPr>
            <a:r>
              <a:rPr lang="en-GB" sz="4800" b="1" dirty="0" err="1" smtClean="0">
                <a:solidFill>
                  <a:srgbClr val="0070C0"/>
                </a:solidFill>
              </a:rPr>
              <a:t>Bedankt</a:t>
            </a:r>
            <a:endParaRPr lang="en-GB" sz="48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GB" sz="4800" b="1" dirty="0" err="1" smtClean="0">
                <a:solidFill>
                  <a:srgbClr val="FFC000"/>
                </a:solidFill>
              </a:rPr>
              <a:t>Merci</a:t>
            </a:r>
            <a:endParaRPr lang="en-GB" sz="4800" b="1" dirty="0" smtClean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n-GB" sz="4800" b="1" dirty="0" smtClean="0">
                <a:solidFill>
                  <a:srgbClr val="F5750B"/>
                </a:solidFill>
              </a:rPr>
              <a:t>Dank je</a:t>
            </a:r>
          </a:p>
          <a:p>
            <a:pPr algn="ctr">
              <a:buNone/>
            </a:pPr>
            <a:r>
              <a:rPr lang="en-GB" sz="4800" b="1" dirty="0" err="1" smtClean="0">
                <a:solidFill>
                  <a:srgbClr val="00B0F0"/>
                </a:solidFill>
              </a:rPr>
              <a:t>Villmools</a:t>
            </a:r>
            <a:r>
              <a:rPr lang="en-GB" sz="4800" b="1" dirty="0" smtClean="0">
                <a:solidFill>
                  <a:srgbClr val="00B0F0"/>
                </a:solidFill>
              </a:rPr>
              <a:t> </a:t>
            </a:r>
            <a:r>
              <a:rPr lang="en-GB" sz="4800" b="1" dirty="0" err="1" smtClean="0">
                <a:solidFill>
                  <a:srgbClr val="00B0F0"/>
                </a:solidFill>
              </a:rPr>
              <a:t>Merci</a:t>
            </a:r>
            <a:endParaRPr lang="en-GB" sz="4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How this will work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b="1" dirty="0" smtClean="0"/>
              <a:t>Why these countries?</a:t>
            </a:r>
          </a:p>
          <a:p>
            <a:r>
              <a:rPr lang="en-GB" sz="3600" b="1" dirty="0" smtClean="0"/>
              <a:t>I’m no expert, so be kind...</a:t>
            </a:r>
          </a:p>
          <a:p>
            <a:r>
              <a:rPr lang="en-GB" sz="3600" b="1" dirty="0" smtClean="0"/>
              <a:t>Clichés and history</a:t>
            </a:r>
          </a:p>
          <a:p>
            <a:r>
              <a:rPr lang="en-GB" sz="3600" b="1" dirty="0" smtClean="0"/>
              <a:t>The good, the bad and the ugly</a:t>
            </a:r>
          </a:p>
          <a:p>
            <a:r>
              <a:rPr lang="en-GB" sz="3600" b="1" dirty="0" smtClean="0"/>
              <a:t>A few East </a:t>
            </a:r>
            <a:r>
              <a:rPr lang="en-GB" sz="3600" b="1" dirty="0" err="1" smtClean="0"/>
              <a:t>Anglian</a:t>
            </a:r>
            <a:r>
              <a:rPr lang="en-GB" sz="3600" b="1" dirty="0" smtClean="0"/>
              <a:t> links</a:t>
            </a:r>
          </a:p>
          <a:p>
            <a:r>
              <a:rPr lang="en-GB" sz="3600" b="1" dirty="0" smtClean="0"/>
              <a:t>A few names...</a:t>
            </a:r>
          </a:p>
          <a:p>
            <a:r>
              <a:rPr lang="en-GB" sz="3600" b="1" dirty="0" smtClean="0"/>
              <a:t>Fun time!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273050"/>
            <a:ext cx="3816424" cy="851694"/>
          </a:xfrm>
        </p:spPr>
        <p:txBody>
          <a:bodyPr>
            <a:noAutofit/>
          </a:bodyPr>
          <a:lstStyle/>
          <a:p>
            <a:r>
              <a:rPr lang="en-GB" sz="3800" dirty="0" smtClean="0"/>
              <a:t>Think of a cliché?</a:t>
            </a:r>
            <a:endParaRPr lang="en-GB" sz="3800" dirty="0"/>
          </a:p>
        </p:txBody>
      </p:sp>
      <p:pic>
        <p:nvPicPr>
          <p:cNvPr id="7" name="Content Placeholder 6" descr="pexels-photo-15752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6854"/>
          <a:stretch>
            <a:fillRect/>
          </a:stretch>
        </p:blipFill>
        <p:spPr>
          <a:xfrm>
            <a:off x="3995936" y="188640"/>
            <a:ext cx="1743935" cy="2267106"/>
          </a:xfrm>
          <a:ln w="3175">
            <a:solidFill>
              <a:schemeClr val="tx1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4929411"/>
          </a:xfrm>
        </p:spPr>
        <p:txBody>
          <a:bodyPr>
            <a:normAutofit fontScale="55000" lnSpcReduction="20000"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GB" sz="4000" b="1" dirty="0"/>
              <a:t>T</a:t>
            </a:r>
            <a:r>
              <a:rPr lang="en-GB" sz="4500" b="1" dirty="0" smtClean="0"/>
              <a:t>ulips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Bikes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Frites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Windmills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Chocolates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Canals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Public transport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Beer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WWI and WWII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GB" sz="4500" b="1" dirty="0" smtClean="0"/>
              <a:t>Waffles</a:t>
            </a:r>
          </a:p>
          <a:p>
            <a:pPr marL="180975" indent="-180975"/>
            <a:endParaRPr lang="en-GB" sz="4500" b="1" dirty="0" smtClean="0"/>
          </a:p>
          <a:p>
            <a:pPr marL="180975" indent="-180975"/>
            <a:r>
              <a:rPr lang="en-GB" sz="4500" b="1" dirty="0" smtClean="0"/>
              <a:t>And ...</a:t>
            </a:r>
          </a:p>
        </p:txBody>
      </p:sp>
      <p:sp>
        <p:nvSpPr>
          <p:cNvPr id="1026" name="AutoShape 2" descr="Dutch bikes Stock Photos, Royalty Free Dutch bikes Imag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8" name="AutoShape 4" descr="Dutch bikes Stock Photos, Royalty Free Dutch bikes Imag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0" name="AutoShape 6" descr="C:\Users\User\OneDrive\Desktop\classic-vintage-retro-city-bicycle-260nw-1134636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2" name="AutoShape 8" descr="C:\Users\User\OneDrive\Desktop\classic-vintage-retro-city-bicycle-260nw-1134636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4" name="AutoShape 10" descr="C:\Users\User\OneDrive\Desktop\classic-vintage-retro-city-bicycle-260nw-1134636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4664"/>
            <a:ext cx="2628900" cy="17430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7" name="AutoShape 13" descr="French battle Belgians over invention of 'les frites' | The Independent |  The Indepen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84784"/>
            <a:ext cx="2025575" cy="15172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 cstate="print"/>
          <a:srcRect r="29675"/>
          <a:stretch>
            <a:fillRect/>
          </a:stretch>
        </p:blipFill>
        <p:spPr bwMode="auto">
          <a:xfrm>
            <a:off x="5436096" y="2132856"/>
            <a:ext cx="1728192" cy="1857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print"/>
          <a:srcRect l="16494" t="24787" r="17528" b="21509"/>
          <a:stretch>
            <a:fillRect/>
          </a:stretch>
        </p:blipFill>
        <p:spPr bwMode="auto">
          <a:xfrm>
            <a:off x="7092280" y="1988840"/>
            <a:ext cx="1728192" cy="9361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print"/>
          <a:srcRect t="14594"/>
          <a:stretch>
            <a:fillRect/>
          </a:stretch>
        </p:blipFill>
        <p:spPr bwMode="auto">
          <a:xfrm>
            <a:off x="3707904" y="2996952"/>
            <a:ext cx="1847850" cy="21069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 cstate="print"/>
          <a:srcRect r="44561"/>
          <a:stretch>
            <a:fillRect/>
          </a:stretch>
        </p:blipFill>
        <p:spPr bwMode="auto">
          <a:xfrm>
            <a:off x="7380312" y="2924944"/>
            <a:ext cx="1584176" cy="1600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 cstate="print"/>
          <a:srcRect l="33202" r="15717" b="2166"/>
          <a:stretch>
            <a:fillRect/>
          </a:stretch>
        </p:blipFill>
        <p:spPr bwMode="auto">
          <a:xfrm>
            <a:off x="5148064" y="4005064"/>
            <a:ext cx="1440160" cy="15841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4221088"/>
            <a:ext cx="1523882" cy="19796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5517232"/>
            <a:ext cx="1655397" cy="110159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2" cstate="print"/>
          <a:srcRect r="24800" b="45026"/>
          <a:stretch>
            <a:fillRect/>
          </a:stretch>
        </p:blipFill>
        <p:spPr bwMode="auto">
          <a:xfrm>
            <a:off x="3347864" y="4941168"/>
            <a:ext cx="1512168" cy="16802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1933575" cy="2362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2856124" cy="168307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1718320" cy="17183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 l="50793" t="20475" r="4320" b="27551"/>
          <a:stretch>
            <a:fillRect/>
          </a:stretch>
        </p:blipFill>
        <p:spPr bwMode="auto">
          <a:xfrm>
            <a:off x="6156176" y="0"/>
            <a:ext cx="2304256" cy="200106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 cstate="print"/>
          <a:srcRect l="1281" t="1809" r="51680" b="1809"/>
          <a:stretch>
            <a:fillRect/>
          </a:stretch>
        </p:blipFill>
        <p:spPr bwMode="auto">
          <a:xfrm>
            <a:off x="6300192" y="1916832"/>
            <a:ext cx="2520280" cy="28803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403648"/>
          </a:xfrm>
        </p:spPr>
        <p:txBody>
          <a:bodyPr/>
          <a:lstStyle/>
          <a:p>
            <a:r>
              <a:rPr lang="en-GB" b="1" dirty="0" smtClean="0"/>
              <a:t>And </a:t>
            </a:r>
            <a:r>
              <a:rPr lang="en-GB" b="1" u="sng" dirty="0" smtClean="0"/>
              <a:t>ART</a:t>
            </a:r>
            <a:r>
              <a:rPr lang="en-GB" b="1" dirty="0" smtClean="0"/>
              <a:t>!</a:t>
            </a:r>
            <a:endParaRPr lang="en-GB" b="1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 cstate="print"/>
          <a:srcRect t="4118"/>
          <a:stretch>
            <a:fillRect/>
          </a:stretch>
        </p:blipFill>
        <p:spPr bwMode="auto">
          <a:xfrm>
            <a:off x="2483768" y="1268760"/>
            <a:ext cx="2555775" cy="335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140968"/>
            <a:ext cx="1756749" cy="21461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3284984"/>
            <a:ext cx="26056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11" cstate="print"/>
          <a:srcRect l="26524" r="-169"/>
          <a:stretch>
            <a:fillRect/>
          </a:stretch>
        </p:blipFill>
        <p:spPr bwMode="auto">
          <a:xfrm>
            <a:off x="4139952" y="4920208"/>
            <a:ext cx="1427087" cy="193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4437112"/>
            <a:ext cx="2294658" cy="170460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3" cstate="print"/>
          <a:srcRect l="19764" t="18418" r="19335" b="20814"/>
          <a:stretch>
            <a:fillRect/>
          </a:stretch>
        </p:blipFill>
        <p:spPr bwMode="auto">
          <a:xfrm>
            <a:off x="467544" y="5013176"/>
            <a:ext cx="1732385" cy="18448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5229200"/>
            <a:ext cx="1368152" cy="12186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24128" y="5301208"/>
            <a:ext cx="1370965" cy="134076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6" cstate="print"/>
          <a:srcRect l="7522" t="6024" r="9732" b="9643"/>
          <a:stretch>
            <a:fillRect/>
          </a:stretch>
        </p:blipFill>
        <p:spPr bwMode="auto">
          <a:xfrm>
            <a:off x="5004048" y="1196752"/>
            <a:ext cx="1584176" cy="20162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77072"/>
            <a:ext cx="2506786" cy="260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en-GB" b="1" dirty="0" smtClean="0"/>
              <a:t>Whistle-stop history, etc lesson</a:t>
            </a:r>
            <a:endParaRPr lang="en-GB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593" b="3545"/>
          <a:stretch>
            <a:fillRect/>
          </a:stretch>
        </p:blipFill>
        <p:spPr bwMode="auto">
          <a:xfrm>
            <a:off x="3491880" y="1196752"/>
            <a:ext cx="41764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b="4362"/>
          <a:stretch>
            <a:fillRect/>
          </a:stretch>
        </p:blipFill>
        <p:spPr bwMode="auto">
          <a:xfrm>
            <a:off x="611560" y="1052736"/>
            <a:ext cx="2448272" cy="310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 l="7763" r="2959"/>
          <a:stretch>
            <a:fillRect/>
          </a:stretch>
        </p:blipFill>
        <p:spPr bwMode="auto">
          <a:xfrm>
            <a:off x="2699792" y="4725144"/>
            <a:ext cx="1656184" cy="18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4427984" y="5661248"/>
            <a:ext cx="288032" cy="412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/>
          <a:srcRect l="3747" t="51707" r="51284" b="4421"/>
          <a:stretch>
            <a:fillRect/>
          </a:stretch>
        </p:blipFill>
        <p:spPr bwMode="auto">
          <a:xfrm>
            <a:off x="4788024" y="4509120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6588224" y="5733256"/>
            <a:ext cx="288032" cy="412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293096"/>
            <a:ext cx="1440160" cy="237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GB" b="1" dirty="0" smtClean="0"/>
              <a:t>More history, etc</a:t>
            </a:r>
            <a:endParaRPr lang="en-GB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r="3571" b="6461"/>
          <a:stretch>
            <a:fillRect/>
          </a:stretch>
        </p:blipFill>
        <p:spPr bwMode="auto">
          <a:xfrm>
            <a:off x="323528" y="404664"/>
            <a:ext cx="2088232" cy="28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16832"/>
            <a:ext cx="300870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052736"/>
            <a:ext cx="2016224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 l="18500" t="17240" r="13461" b="32360"/>
          <a:stretch>
            <a:fillRect/>
          </a:stretch>
        </p:blipFill>
        <p:spPr bwMode="auto">
          <a:xfrm>
            <a:off x="7005362" y="2492896"/>
            <a:ext cx="213863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933056"/>
            <a:ext cx="20344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19020" y="5301208"/>
            <a:ext cx="2224980" cy="13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Tolerant and Egalitarian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 smtClean="0"/>
              <a:t>Hanseatic </a:t>
            </a:r>
            <a:r>
              <a:rPr lang="en-GB" sz="2800" b="1" dirty="0" smtClean="0"/>
              <a:t>league</a:t>
            </a:r>
            <a:r>
              <a:rPr lang="en-GB" b="1" dirty="0" smtClean="0"/>
              <a:t> (11</a:t>
            </a:r>
            <a:r>
              <a:rPr lang="en-GB" b="1" baseline="30000" dirty="0" smtClean="0"/>
              <a:t>th</a:t>
            </a:r>
            <a:r>
              <a:rPr lang="en-GB" b="1" dirty="0" smtClean="0"/>
              <a:t> C trading alliance) made cities large and wealthy: burghers were free, not </a:t>
            </a:r>
            <a:r>
              <a:rPr lang="en-GB" b="1" dirty="0" err="1" smtClean="0"/>
              <a:t>vassels</a:t>
            </a:r>
            <a:endParaRPr lang="en-GB" b="1" dirty="0" smtClean="0"/>
          </a:p>
          <a:p>
            <a:r>
              <a:rPr lang="en-GB" b="1" dirty="0" smtClean="0"/>
              <a:t>Religious freedoms (to a point!)</a:t>
            </a:r>
          </a:p>
          <a:p>
            <a:r>
              <a:rPr lang="en-GB" b="1" dirty="0" smtClean="0"/>
              <a:t>Keeping the dikes in good repair</a:t>
            </a:r>
          </a:p>
          <a:p>
            <a:r>
              <a:rPr lang="en-GB" b="1" dirty="0" smtClean="0"/>
              <a:t>WWII experiences</a:t>
            </a:r>
          </a:p>
          <a:p>
            <a:r>
              <a:rPr lang="en-GB" b="1" dirty="0" smtClean="0"/>
              <a:t>If it doesn’t involve you personally, it’s none of your </a:t>
            </a:r>
            <a:r>
              <a:rPr lang="en-GB" b="1" dirty="0" smtClean="0"/>
              <a:t>business; </a:t>
            </a:r>
            <a:r>
              <a:rPr lang="en-GB" b="1" dirty="0" smtClean="0"/>
              <a:t>your success might benefit 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b="1" dirty="0" smtClean="0"/>
              <a:t>Lest we forget... The dark side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7931224" cy="3600401"/>
          </a:xfrm>
        </p:spPr>
        <p:txBody>
          <a:bodyPr>
            <a:normAutofit/>
          </a:bodyPr>
          <a:lstStyle/>
          <a:p>
            <a:r>
              <a:rPr lang="en-GB" b="1" dirty="0" smtClean="0"/>
              <a:t>Colonial violence and slavery: Indonesia, Congo</a:t>
            </a:r>
          </a:p>
          <a:p>
            <a:r>
              <a:rPr lang="en-GB" b="1" dirty="0" smtClean="0"/>
              <a:t>Apartheid</a:t>
            </a:r>
          </a:p>
          <a:p>
            <a:r>
              <a:rPr lang="en-GB" b="1" dirty="0" smtClean="0"/>
              <a:t>Sectarian tensions: 2 languages; 2 cultures</a:t>
            </a:r>
          </a:p>
          <a:p>
            <a:r>
              <a:rPr lang="en-GB" b="1" dirty="0" smtClean="0"/>
              <a:t>Rise of the extreme Right</a:t>
            </a:r>
          </a:p>
          <a:p>
            <a:r>
              <a:rPr lang="en-GB" b="1" dirty="0" smtClean="0"/>
              <a:t>Child abuse/sex trafficking</a:t>
            </a:r>
          </a:p>
          <a:p>
            <a:r>
              <a:rPr lang="en-GB" b="1" dirty="0" smtClean="0"/>
              <a:t>Financial crime: tax havens &amp; money-laundering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8619" t="76160" r="41487" b="1995"/>
          <a:stretch>
            <a:fillRect/>
          </a:stretch>
        </p:blipFill>
        <p:spPr bwMode="auto">
          <a:xfrm>
            <a:off x="0" y="4293096"/>
            <a:ext cx="1224136" cy="20162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8207" r="23529"/>
          <a:stretch>
            <a:fillRect/>
          </a:stretch>
        </p:blipFill>
        <p:spPr bwMode="auto">
          <a:xfrm>
            <a:off x="971600" y="5345832"/>
            <a:ext cx="1152128" cy="151216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2665" t="5766" r="20553" b="10625"/>
          <a:stretch>
            <a:fillRect/>
          </a:stretch>
        </p:blipFill>
        <p:spPr bwMode="auto">
          <a:xfrm>
            <a:off x="2051720" y="4293096"/>
            <a:ext cx="2016224" cy="172819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r="27366" b="28916"/>
          <a:stretch>
            <a:fillRect/>
          </a:stretch>
        </p:blipFill>
        <p:spPr bwMode="auto">
          <a:xfrm>
            <a:off x="3995936" y="5057800"/>
            <a:ext cx="1080120" cy="1800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7" cstate="print"/>
          <a:srcRect l="4663" t="13314" r="60100" b="39054"/>
          <a:stretch>
            <a:fillRect/>
          </a:stretch>
        </p:blipFill>
        <p:spPr bwMode="auto">
          <a:xfrm>
            <a:off x="5004048" y="4293096"/>
            <a:ext cx="1944216" cy="167754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5889" y="5488682"/>
            <a:ext cx="2408111" cy="13693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en-GB" b="1" dirty="0" smtClean="0"/>
              <a:t>Benelux – East Anglia connections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>
            <a:normAutofit/>
          </a:bodyPr>
          <a:lstStyle/>
          <a:p>
            <a:r>
              <a:rPr lang="en-GB" b="1" dirty="0" smtClean="0"/>
              <a:t>Immigration:</a:t>
            </a:r>
          </a:p>
          <a:p>
            <a:pPr>
              <a:buNone/>
            </a:pPr>
            <a:r>
              <a:rPr lang="en-GB" b="1" dirty="0" smtClean="0"/>
              <a:t>	Mercenaries; Escaping floods </a:t>
            </a:r>
          </a:p>
          <a:p>
            <a:r>
              <a:rPr lang="en-GB" b="1" dirty="0" smtClean="0"/>
              <a:t>Invitations to work:</a:t>
            </a:r>
          </a:p>
          <a:p>
            <a:pPr>
              <a:buNone/>
            </a:pPr>
            <a:r>
              <a:rPr lang="en-GB" b="1" dirty="0" smtClean="0"/>
              <a:t>    Fabric and weaving</a:t>
            </a:r>
          </a:p>
          <a:p>
            <a:pPr>
              <a:buNone/>
            </a:pPr>
            <a:r>
              <a:rPr lang="en-GB" b="1" dirty="0" smtClean="0"/>
              <a:t>    Engineering, Print</a:t>
            </a:r>
          </a:p>
          <a:p>
            <a:r>
              <a:rPr lang="en-GB" b="1" dirty="0" smtClean="0"/>
              <a:t>War</a:t>
            </a:r>
          </a:p>
          <a:p>
            <a:r>
              <a:rPr lang="en-GB" b="1" dirty="0" smtClean="0"/>
              <a:t>Porcelain exports</a:t>
            </a:r>
          </a:p>
          <a:p>
            <a:r>
              <a:rPr lang="en-GB" b="1" dirty="0" smtClean="0"/>
              <a:t>Canaries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96752"/>
            <a:ext cx="1332508" cy="155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53957" r="46288" b="13074"/>
          <a:stretch>
            <a:fillRect/>
          </a:stretch>
        </p:blipFill>
        <p:spPr bwMode="auto">
          <a:xfrm>
            <a:off x="5652120" y="1124744"/>
            <a:ext cx="2376264" cy="17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767952"/>
            <a:ext cx="2182185" cy="14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8333" t="11894" r="22222" b="26258"/>
          <a:stretch>
            <a:fillRect/>
          </a:stretch>
        </p:blipFill>
        <p:spPr bwMode="auto">
          <a:xfrm>
            <a:off x="5724128" y="2564904"/>
            <a:ext cx="1667262" cy="173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4862" r="48952"/>
          <a:stretch>
            <a:fillRect/>
          </a:stretch>
        </p:blipFill>
        <p:spPr bwMode="auto">
          <a:xfrm>
            <a:off x="7380312" y="2636912"/>
            <a:ext cx="166000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 l="3828" r="11961"/>
          <a:stretch>
            <a:fillRect/>
          </a:stretch>
        </p:blipFill>
        <p:spPr bwMode="auto">
          <a:xfrm>
            <a:off x="2411760" y="5730803"/>
            <a:ext cx="2952328" cy="112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Anthony de Solempne | Norwich Lanes Norwich, Norfolk, Englan ..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4221088"/>
            <a:ext cx="1618059" cy="161806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 l="13262" t="17870" r="39387" b="25430"/>
          <a:stretch>
            <a:fillRect/>
          </a:stretch>
        </p:blipFill>
        <p:spPr bwMode="auto">
          <a:xfrm>
            <a:off x="5364088" y="4221088"/>
            <a:ext cx="2304256" cy="178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6336" y="4509120"/>
            <a:ext cx="1547664" cy="125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268</Words>
  <Application>Microsoft Office PowerPoint</Application>
  <PresentationFormat>On-screen Show (4:3)</PresentationFormat>
  <Paragraphs>72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What do you know about the Low Countries?</vt:lpstr>
      <vt:lpstr>How this will work</vt:lpstr>
      <vt:lpstr>Think of a cliché?</vt:lpstr>
      <vt:lpstr>And ART!</vt:lpstr>
      <vt:lpstr>Whistle-stop history, etc lesson</vt:lpstr>
      <vt:lpstr>More history, etc</vt:lpstr>
      <vt:lpstr>Tolerant and Egalitarian</vt:lpstr>
      <vt:lpstr>Lest we forget... The dark side</vt:lpstr>
      <vt:lpstr>Benelux – East Anglia connections</vt:lpstr>
      <vt:lpstr>Wander round</vt:lpstr>
      <vt:lpstr>Benelux celebs</vt:lpstr>
      <vt:lpstr>And now for some fun</vt:lpstr>
      <vt:lpstr>The answers</vt:lpstr>
      <vt:lpstr>The final answer...?</vt:lpstr>
      <vt:lpstr>Other cultural “highlights”?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know about the Low Countries?</dc:title>
  <dc:creator>User</dc:creator>
  <cp:lastModifiedBy>User</cp:lastModifiedBy>
  <cp:revision>118</cp:revision>
  <dcterms:created xsi:type="dcterms:W3CDTF">2023-06-01T11:36:25Z</dcterms:created>
  <dcterms:modified xsi:type="dcterms:W3CDTF">2023-06-24T11:38:38Z</dcterms:modified>
</cp:coreProperties>
</file>